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5" r:id="rId3"/>
    <p:sldId id="273" r:id="rId4"/>
    <p:sldId id="278" r:id="rId5"/>
    <p:sldId id="280" r:id="rId6"/>
    <p:sldId id="286" r:id="rId7"/>
    <p:sldId id="287" r:id="rId8"/>
    <p:sldId id="281" r:id="rId9"/>
    <p:sldId id="282" r:id="rId10"/>
    <p:sldId id="293" r:id="rId11"/>
    <p:sldId id="283" r:id="rId12"/>
    <p:sldId id="284" r:id="rId13"/>
    <p:sldId id="285" r:id="rId14"/>
    <p:sldId id="276" r:id="rId15"/>
    <p:sldId id="288" r:id="rId16"/>
    <p:sldId id="289" r:id="rId17"/>
    <p:sldId id="290" r:id="rId18"/>
    <p:sldId id="257" r:id="rId19"/>
    <p:sldId id="274" r:id="rId20"/>
    <p:sldId id="264" r:id="rId21"/>
    <p:sldId id="291" r:id="rId22"/>
    <p:sldId id="292" r:id="rId23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2"/>
    <p:restoredTop sz="94651"/>
  </p:normalViewPr>
  <p:slideViewPr>
    <p:cSldViewPr snapToGrid="0">
      <p:cViewPr varScale="1">
        <p:scale>
          <a:sx n="97" d="100"/>
          <a:sy n="97" d="100"/>
        </p:scale>
        <p:origin x="150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FA144-CF86-E84D-8C2E-FEFC4BF29DA2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CAC59-A41B-3B40-BAD0-76B0799CF01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734766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CAC59-A41B-3B40-BAD0-76B0799CF012}" type="slidenum">
              <a:rPr lang="en-RU" smtClean="0"/>
              <a:t>14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4715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F8B78-758B-BC7F-EA79-BF26ED023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9D3FD9-F4E6-7F23-41C4-4A98D0BA1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F5ADA-E74B-D6B2-A8C7-648E58D5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CBC50-CA19-8759-BC69-2402492C8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25E13-89BF-FAAF-7437-755C8FA8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18054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AF3E-2F95-560E-6D46-B7227271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9A8F3-74C5-3E50-69E1-710A28F2C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6A473-2AA6-AA0C-47C4-A4453BEC7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C6EE1-5F9A-8401-523D-0B44B1093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8674-859D-D689-A523-C390E429B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81401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B72D-9254-99A3-A055-419EB6E472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9A448-18C7-59ED-7A09-DCA87545F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8F154-072D-2B24-B537-F205A878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83CAF-E3E7-250F-8BFF-4F68246FD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EA1E2-0A8C-0ADE-B6BE-29636E0C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0279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7D715-1A20-61A3-A9D0-91F77CBC8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1C262-E34D-E31D-02D4-A087AA244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30246-85EF-B904-A674-901BEB6B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0C590-DB28-F9D9-757A-0C43628E9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D4652-23F0-8EB4-E825-6CCD430E7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585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6758-D12C-3308-14F2-C8D9DB440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999BF-7543-D89A-6247-F7D0A6E51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09D53-0D1A-444A-C58B-01D17B250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9D11A-B3FA-B227-AEB5-A1F027C06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F6E8B-AECC-A897-5BB9-6BE81A9F5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39293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3EDB-8F45-83EC-A9A7-6FFDD23B5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BD2F7-3D3F-C8B7-79E9-34DB2D81F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5CF52-FF3F-554A-CFD2-2DE2CA2BB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883EC-0F9A-E19B-1672-5346B315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ED1CE-5CCC-51F0-0C46-223BD9218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F86D7-E650-E297-7CB8-C1BE5276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4919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643-40BF-051F-4D87-C40DD9D01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92261-7561-7504-30E7-0F61D390D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BE779-2485-A6A8-5DD0-655166E31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747C4-E85A-C2C3-5F8E-15205E46D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D7618-7CAE-FBD7-0FAB-C9A4B441BC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8CE19D-146E-153B-A536-9D37AAB2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622BF-1056-81C2-2E83-6B969D8C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FF028-5C14-8FC3-AB21-7C0DAB3F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4224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D6FE-C99D-0E37-45C2-2F97383D3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A717B-4CD8-25F9-CA93-7D735E8A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5A02F4-A7FE-4BF6-FA2F-F0D61001B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35D74-437C-1A24-BB10-64740319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7535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9FC0F-F4FF-FECA-8017-6230CB92F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11E6A-BACF-7077-7E99-0C404D865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40A83-3728-F323-7004-C081878AF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5631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91DD3-E372-300D-2CC5-367A95ED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E96FD-3F7C-146A-5498-084FF9832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F9A95-EC2D-2151-FCA3-BD2C3991E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AEEB5-4FE1-B65A-225E-FDC0B39A1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5ADC18-5B7D-D291-3C1D-2731BD0C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7A5061-5B7C-6A08-2AB3-B32796A0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9985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A0EC-E230-246D-63FA-886964BA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E11E1-D1D2-81CD-8CBA-BF5378839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41DC8C-DC0D-2C45-6FDB-80E5CC62B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6BDAF-F4B0-5D17-FFAE-2B715FB5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B73DD-601F-C34E-B16B-0054FE4D1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20E8-1A61-7220-87FD-6C7D92285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2022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DD70B-CFD2-154C-A961-32A0CC939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83665-D64C-0DEA-0CCC-E88E2059F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E9789-53CC-45BF-45AE-8A70AB797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DB2BB-3595-4F8A-CF2B-B08DA4A4E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8F81B-5D25-2465-7D87-73A946AF5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1150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EA31-027D-1138-4D9A-2161251DF5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RANKL/</a:t>
            </a:r>
            <a:r>
              <a:rPr lang="en-US" dirty="0" err="1"/>
              <a:t>STm</a:t>
            </a:r>
            <a:r>
              <a:rPr lang="en-US" dirty="0"/>
              <a:t> infection in macrophages</a:t>
            </a:r>
            <a:endParaRPr lang="en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FBC7C-BF6E-A6D1-B460-6812014F4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1826" y="3602038"/>
            <a:ext cx="2846173" cy="1655762"/>
          </a:xfrm>
        </p:spPr>
        <p:txBody>
          <a:bodyPr/>
          <a:lstStyle/>
          <a:p>
            <a:r>
              <a:rPr lang="en-RU" dirty="0"/>
              <a:t>Anton Zhelonkin</a:t>
            </a:r>
          </a:p>
        </p:txBody>
      </p:sp>
    </p:spTree>
    <p:extLst>
      <p:ext uri="{BB962C8B-B14F-4D97-AF65-F5344CB8AC3E}">
        <p14:creationId xmlns:p14="http://schemas.microsoft.com/office/powerpoint/2010/main" val="3848209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D0526-5B29-4C79-8D92-0E2D83E3A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DEA30-E712-5536-4803-7EEA2E927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400AA-3142-C39A-F70D-D2A1EA65D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Pool significant pathways across all comparisons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2141815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77F8B-8E2D-ED10-A8B5-9AF6ABCE1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6CAF-8B5F-9B5B-3EFC-90205C56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9C12-523F-765A-7CF3-20B808FFB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Pool significant pathways across all comparisons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972DE9-EF42-A7E3-7639-E637CE32A2E6}"/>
              </a:ext>
            </a:extLst>
          </p:cNvPr>
          <p:cNvSpPr/>
          <p:nvPr/>
        </p:nvSpPr>
        <p:spPr>
          <a:xfrm>
            <a:off x="332873" y="3193774"/>
            <a:ext cx="11470106" cy="1364974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6509D0-9638-E4F5-8D77-F87699F8501F}"/>
              </a:ext>
            </a:extLst>
          </p:cNvPr>
          <p:cNvSpPr txBox="1"/>
          <p:nvPr/>
        </p:nvSpPr>
        <p:spPr>
          <a:xfrm>
            <a:off x="556591" y="3429000"/>
            <a:ext cx="5314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U" dirty="0"/>
              <a:t>A) Pair-wise pool, p-value threshold = 0.01*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B56EB3-B03B-7740-579F-BE75CC541974}"/>
              </a:ext>
            </a:extLst>
          </p:cNvPr>
          <p:cNvSpPr txBox="1"/>
          <p:nvPr/>
        </p:nvSpPr>
        <p:spPr>
          <a:xfrm>
            <a:off x="6172024" y="3429000"/>
            <a:ext cx="5314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U" dirty="0"/>
              <a:t>B) Granular contrasts pool, p-value threshold = 0.05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A3A4A8-72D7-5249-0985-163A70BB6AF1}"/>
              </a:ext>
            </a:extLst>
          </p:cNvPr>
          <p:cNvSpPr txBox="1"/>
          <p:nvPr/>
        </p:nvSpPr>
        <p:spPr>
          <a:xfrm>
            <a:off x="595387" y="3784393"/>
            <a:ext cx="48115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U" sz="1100" dirty="0"/>
              <a:t>* I`ve set a more stringent threshold for pair-wuse pool, because of the number of ctonrasts we used</a:t>
            </a:r>
          </a:p>
        </p:txBody>
      </p:sp>
    </p:spTree>
    <p:extLst>
      <p:ext uri="{BB962C8B-B14F-4D97-AF65-F5344CB8AC3E}">
        <p14:creationId xmlns:p14="http://schemas.microsoft.com/office/powerpoint/2010/main" val="3808215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133F3-4F56-3E15-67DC-9A9C66F75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B7403-3473-FD23-864C-5A3C883E7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C3091-268D-C32F-96DF-8EF6FAA41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Pool significant pathways across all comparisons (p-value threshold 0.01 due to number of pathways)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Calculate pathway activity scores for the pooled GSE terms for each sample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3114720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B8754-5A2E-0032-5FCE-559205008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E79BB-A282-3DEE-C0A6-2841DF636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0DDD8-49A6-85B3-1654-7E5C8B7C1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Pool significant pathways across all comparisons (p-value threshold 0.01 due to number of pathways)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Calculate pathway activity scores for the pooled GSE terms for each sample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Visualize results in ordered heatmaps showing pathway </a:t>
            </a:r>
            <a:r>
              <a:rPr lang="en-GB" sz="1800" b="0" i="0" dirty="0" err="1">
                <a:effectLst/>
              </a:rPr>
              <a:t>behavior</a:t>
            </a:r>
            <a:r>
              <a:rPr lang="en-GB" sz="1800" b="0" i="0" dirty="0">
                <a:effectLst/>
              </a:rPr>
              <a:t> across all conditions (top 30)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350033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B6BFFB-72D8-9730-3603-71B0293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Hallmark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1FCDAD-711A-5450-3527-29238EBA0F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384"/>
          <a:stretch/>
        </p:blipFill>
        <p:spPr>
          <a:xfrm>
            <a:off x="116305" y="1816768"/>
            <a:ext cx="5213684" cy="392229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9F47FCC-FE57-DF3E-3C7E-A81A93AFAD5D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6555B8-FC73-D3FF-4DFC-5372EB1226BB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82D772-9AE5-BD26-48FA-C7FE7BDD9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748" y="1857039"/>
            <a:ext cx="5883443" cy="392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18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23E83-D06A-D138-9EFE-046806BD5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564D3-28C8-0ED4-F6DC-9D3C6BDC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GO-BP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F0A8BF6-0CAA-DC06-58B6-247661963553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AF80D0-44A2-1798-332C-985D5FE5AAB6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2D5B7-0D9C-BBC6-0225-7478A0E52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479" y="1816768"/>
            <a:ext cx="5883444" cy="39222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03DA3E-1C77-05CB-65E9-E16F641E9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327"/>
          <a:stretch/>
        </p:blipFill>
        <p:spPr>
          <a:xfrm>
            <a:off x="96502" y="1676400"/>
            <a:ext cx="5494171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44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F57B-BFDB-A6EA-36F0-A6658E573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8E9E83-0063-C7D5-3BBE-D7328E9B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KEGG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F8CED2-4DB1-C4E8-6F88-569E71517D50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869B99A-FF2B-8539-F619-D51163E89196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7AF25-4081-BBDA-08E4-16732E3B9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36" y="1648326"/>
            <a:ext cx="6238124" cy="41587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268B4A-E6AF-CF66-DDC5-6CC687CD24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315"/>
          <a:stretch/>
        </p:blipFill>
        <p:spPr>
          <a:xfrm>
            <a:off x="110540" y="1648326"/>
            <a:ext cx="5532271" cy="41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65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6BEF2-C882-E007-43E4-909C23829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B11E80-DF2F-F099-7B00-A02D3444F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REACTOME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36E67A-8BC6-A5FC-CE30-E8040276EB3E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F664FBD-FAAD-E218-9940-E8E63B9CFF47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58D09-C943-EC02-0D65-BA479F876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463" y="2033069"/>
            <a:ext cx="7772400" cy="3108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B970C8-CA0B-1E10-3BB7-5E22C25843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9102"/>
          <a:stretch/>
        </p:blipFill>
        <p:spPr>
          <a:xfrm>
            <a:off x="0" y="1860349"/>
            <a:ext cx="5510463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52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9802E-ABBC-8C2D-F804-325D541AE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10" y="142704"/>
            <a:ext cx="7033054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Differential Expression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233735-B919-8A81-829C-E016AF26B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6504" y="3853555"/>
            <a:ext cx="8272622" cy="27575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8C6FD7-61C1-6328-08B6-C929E5E22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504" y="1099716"/>
            <a:ext cx="8272623" cy="275383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BBB297F-50D4-BB04-EB98-1EE7D5BFABA1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BF3E79-480A-40F2-1520-069257A89373}"/>
              </a:ext>
            </a:extLst>
          </p:cNvPr>
          <p:cNvSpPr txBox="1">
            <a:spLocks/>
          </p:cNvSpPr>
          <p:nvPr/>
        </p:nvSpPr>
        <p:spPr>
          <a:xfrm>
            <a:off x="197710" y="361543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8632EA7-B9FA-490D-DE83-1BD5C5D32CDE}"/>
              </a:ext>
            </a:extLst>
          </p:cNvPr>
          <p:cNvSpPr txBox="1">
            <a:spLocks/>
          </p:cNvSpPr>
          <p:nvPr/>
        </p:nvSpPr>
        <p:spPr>
          <a:xfrm>
            <a:off x="564785" y="1663008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 captures more varioation in the data</a:t>
            </a:r>
          </a:p>
        </p:txBody>
      </p:sp>
    </p:spTree>
    <p:extLst>
      <p:ext uri="{BB962C8B-B14F-4D97-AF65-F5344CB8AC3E}">
        <p14:creationId xmlns:p14="http://schemas.microsoft.com/office/powerpoint/2010/main" val="1817513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C29B2-EA42-2556-570D-42C493A11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9F66BD-06D7-49F4-AFE7-B3183A8D5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324" y="1681730"/>
            <a:ext cx="5989444" cy="41926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24B855C-BDE8-5A48-31E5-B349E0712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2" y="1681730"/>
            <a:ext cx="5989443" cy="41926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4C27858-4F06-3D69-86F3-ABB38B8C8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Hallmark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4909CF-665C-FD00-F597-B04865D26B3C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C6DDE26-4887-77AF-D030-3D7228A6758F}"/>
              </a:ext>
            </a:extLst>
          </p:cNvPr>
          <p:cNvSpPr txBox="1">
            <a:spLocks/>
          </p:cNvSpPr>
          <p:nvPr/>
        </p:nvSpPr>
        <p:spPr>
          <a:xfrm>
            <a:off x="5882893" y="867446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</p:spTree>
    <p:extLst>
      <p:ext uri="{BB962C8B-B14F-4D97-AF65-F5344CB8AC3E}">
        <p14:creationId xmlns:p14="http://schemas.microsoft.com/office/powerpoint/2010/main" val="198826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942A3B-8FEE-825D-9C3B-F0A52E344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250" y="746963"/>
            <a:ext cx="8146750" cy="581910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84AB5E4-670D-5A1E-0C6C-C47C56E0A547}"/>
              </a:ext>
            </a:extLst>
          </p:cNvPr>
          <p:cNvSpPr txBox="1">
            <a:spLocks/>
          </p:cNvSpPr>
          <p:nvPr/>
        </p:nvSpPr>
        <p:spPr>
          <a:xfrm>
            <a:off x="459904" y="252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/>
              <a:t>PCA</a:t>
            </a:r>
            <a:endParaRPr lang="en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DB861-A592-6DD1-9BB1-B9908B592877}"/>
              </a:ext>
            </a:extLst>
          </p:cNvPr>
          <p:cNvSpPr txBox="1"/>
          <p:nvPr/>
        </p:nvSpPr>
        <p:spPr>
          <a:xfrm>
            <a:off x="303770" y="1532858"/>
            <a:ext cx="352227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RU" sz="1800" dirty="0"/>
              <a:t>The PCA shows several clear delineations: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PC1 captures the RANKL effect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PC2 captures the 4h vs 24h difference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The infection (mock vs STm) effect seems to be dispersed in the 2 principal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U" sz="1600" dirty="0"/>
          </a:p>
          <a:p>
            <a:r>
              <a:rPr lang="en-RU" sz="1600" dirty="0"/>
              <a:t>The spatial relations of the samples remain the same for the STAR data, as we observed for the Kallisto data. Yet, the PC1 now captures only 28.9% (total PC1+PC2 = 52.3) against PC1 in Kallisto of 48.9% (total 71.1%). This is expected, as STAR captures more detail about the RNA-seq data, and so generally the first PC-component captures less infromation in more highly dimensional data.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462F20-CAEA-A5A4-EE73-B99FD7FED380}"/>
              </a:ext>
            </a:extLst>
          </p:cNvPr>
          <p:cNvCxnSpPr/>
          <p:nvPr/>
        </p:nvCxnSpPr>
        <p:spPr>
          <a:xfrm>
            <a:off x="4236138" y="1850661"/>
            <a:ext cx="0" cy="3027405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1064483-3E9D-BB33-C382-5B9C99BC5338}"/>
              </a:ext>
            </a:extLst>
          </p:cNvPr>
          <p:cNvSpPr txBox="1"/>
          <p:nvPr/>
        </p:nvSpPr>
        <p:spPr>
          <a:xfrm>
            <a:off x="3384226" y="1068280"/>
            <a:ext cx="11958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RU" sz="1800" dirty="0"/>
              <a:t>Time-</a:t>
            </a:r>
          </a:p>
          <a:p>
            <a:pPr algn="ctr"/>
            <a:r>
              <a:rPr lang="en-RU" dirty="0"/>
              <a:t>difference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7FA836-F736-7FB3-F096-0207822702BC}"/>
              </a:ext>
            </a:extLst>
          </p:cNvPr>
          <p:cNvCxnSpPr>
            <a:cxnSpLocks/>
          </p:cNvCxnSpPr>
          <p:nvPr/>
        </p:nvCxnSpPr>
        <p:spPr>
          <a:xfrm flipH="1">
            <a:off x="6096000" y="6329801"/>
            <a:ext cx="4401710" cy="0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EDA09AC-79B6-A8BE-B955-2A99FFFD8DBA}"/>
              </a:ext>
            </a:extLst>
          </p:cNvPr>
          <p:cNvSpPr txBox="1"/>
          <p:nvPr/>
        </p:nvSpPr>
        <p:spPr>
          <a:xfrm>
            <a:off x="10560785" y="6006635"/>
            <a:ext cx="11958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RU" sz="1800" dirty="0"/>
              <a:t>RANKL-</a:t>
            </a:r>
          </a:p>
          <a:p>
            <a:pPr algn="ctr"/>
            <a:r>
              <a:rPr lang="en-RU" dirty="0"/>
              <a:t>difference</a:t>
            </a:r>
          </a:p>
        </p:txBody>
      </p:sp>
    </p:spTree>
    <p:extLst>
      <p:ext uri="{BB962C8B-B14F-4D97-AF65-F5344CB8AC3E}">
        <p14:creationId xmlns:p14="http://schemas.microsoft.com/office/powerpoint/2010/main" val="4117286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A5C365-003D-4F55-D2B2-F9BE8D71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51" y="1464846"/>
            <a:ext cx="6037528" cy="422627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09B5CA-0BAC-FEF2-B265-AF6F77D9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REACTOME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D58F98-46D6-D37D-CA18-68642DFD8009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7AB5115-BFD1-319C-0BF7-7E00F02D48A9}"/>
              </a:ext>
            </a:extLst>
          </p:cNvPr>
          <p:cNvSpPr txBox="1">
            <a:spLocks/>
          </p:cNvSpPr>
          <p:nvPr/>
        </p:nvSpPr>
        <p:spPr>
          <a:xfrm>
            <a:off x="5882893" y="867446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C1CCD5-854E-CA15-82C1-B6E1B3F0A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464846"/>
            <a:ext cx="5896530" cy="412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12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1BC0D-E527-13C6-8382-F3165B615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D97C292-DE46-9289-96A0-FAFF3332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GO-BP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216689A-E532-1F1C-C05A-82FDBD27984A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5EED66-C3AA-C83D-2A9F-39FE468CB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09" y="1274616"/>
            <a:ext cx="6426267" cy="44983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C824F8-B5A3-93F7-9D7E-E1B812C8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975" y="1166145"/>
            <a:ext cx="5248403" cy="262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67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A8EE0-316D-C8E9-0D89-301EBA232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12C7C-DED5-5AEB-3A3B-D965DF4E8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09" y="1166145"/>
            <a:ext cx="6465300" cy="452571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60EF4BA-56C2-9C89-BC25-8E1932E18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KEGG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9A442D5-78E1-5624-A2D1-2C2C5B027715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22D1D-A123-0369-D261-83C162116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262" y="1166145"/>
            <a:ext cx="5310456" cy="265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92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0EE8-519E-4FAE-2603-64DA3EBAD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032" y="1578561"/>
            <a:ext cx="11219935" cy="46739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Comprehensive pair-wise comparisons – pooled analysis</a:t>
            </a:r>
          </a:p>
          <a:p>
            <a:r>
              <a:rPr lang="en-US" sz="1600" dirty="0"/>
              <a:t>Comprehensive pair-wise comparisons of basic contrasts over time </a:t>
            </a:r>
          </a:p>
          <a:p>
            <a:r>
              <a:rPr lang="en-US" sz="1600" dirty="0"/>
              <a:t>Pool of GSE terms from across all basic contrasts combinations </a:t>
            </a:r>
            <a:endParaRPr lang="en-RU" sz="16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2. Specified statistical contrasts modelling – pooled analysis</a:t>
            </a:r>
          </a:p>
          <a:p>
            <a:r>
              <a:rPr lang="en-US" sz="1600" dirty="0"/>
              <a:t>Granular statistical contrasts on specific questions:</a:t>
            </a:r>
          </a:p>
          <a:p>
            <a:pPr lvl="1"/>
            <a:r>
              <a:rPr lang="en-GB" sz="1600" b="0" dirty="0">
                <a:effectLst/>
              </a:rPr>
              <a:t>Does RANKL treatment make cells respond differently to infection at 4h</a:t>
            </a:r>
            <a:endParaRPr lang="en-US" sz="1600" b="0" dirty="0">
              <a:effectLst/>
            </a:endParaRPr>
          </a:p>
          <a:p>
            <a:pPr lvl="1"/>
            <a:r>
              <a:rPr lang="en-GB" sz="1600" b="0" dirty="0">
                <a:effectLst/>
              </a:rPr>
              <a:t>Does RANKL treatment make cells respond differently to infection at 24h</a:t>
            </a:r>
          </a:p>
          <a:p>
            <a:pPr lvl="1"/>
            <a:r>
              <a:rPr lang="en-RU" sz="1600" dirty="0"/>
              <a:t>Does RANKL impact the infection response over time?</a:t>
            </a:r>
          </a:p>
          <a:p>
            <a:r>
              <a:rPr lang="en-RU" sz="1600" dirty="0"/>
              <a:t>More complex statistical modelling. May be harder to interpret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06C767-F3EB-8005-4AD5-FC587542246A}"/>
              </a:ext>
            </a:extLst>
          </p:cNvPr>
          <p:cNvSpPr txBox="1">
            <a:spLocks/>
          </p:cNvSpPr>
          <p:nvPr/>
        </p:nvSpPr>
        <p:spPr>
          <a:xfrm>
            <a:off x="459904" y="252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dirty="0"/>
              <a:t>Approaches to the analysis</a:t>
            </a:r>
          </a:p>
        </p:txBody>
      </p:sp>
    </p:spTree>
    <p:extLst>
      <p:ext uri="{BB962C8B-B14F-4D97-AF65-F5344CB8AC3E}">
        <p14:creationId xmlns:p14="http://schemas.microsoft.com/office/powerpoint/2010/main" val="3512436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40B9D-8A29-F23F-0898-643CDB2DA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GSE terms pooling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7FB98-D1A7-A025-BFFC-56C4FA014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contrasts: A) pair-wise contrasts combinations; B) granular specific contrats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427012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08E72-5965-B6B7-29D9-F0000664B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5DE3D-EE13-977A-4202-8E33DF4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0CD11-E63C-DB4A-EDB8-81D650DB4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473FBD-7DE9-771B-4E03-3E827587E3E3}"/>
              </a:ext>
            </a:extLst>
          </p:cNvPr>
          <p:cNvSpPr/>
          <p:nvPr/>
        </p:nvSpPr>
        <p:spPr>
          <a:xfrm>
            <a:off x="332873" y="2117558"/>
            <a:ext cx="11470106" cy="453590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5185ADB-C6BE-CF76-4A51-A85B256E06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20030"/>
              </p:ext>
            </p:extLst>
          </p:nvPr>
        </p:nvGraphicFramePr>
        <p:xfrm>
          <a:off x="1695117" y="3088454"/>
          <a:ext cx="8128000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9620262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807917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RU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dirty="0"/>
                        <a:t>Statistical contrast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181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without RANKL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t4h_STm_0 - t4h_mock_0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1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 RANKL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t4h_STm_100 - t4h_mock_100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20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without infection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t4h_mock_100 - t4h_mock_0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68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 infection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t4h_STm_100 - t4h_STm_0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349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without RANKL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t24h_STm_0 - t24h_mock_0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73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 RANKL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t24h_STm_100 - t24h_mock_100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003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without infection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t24h_mock_100 - t24h_mock_0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777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 infection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t24h_STm_100 - t24h_STm_0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364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FA25869-4FF7-62C1-8323-0C035799F37B}"/>
              </a:ext>
            </a:extLst>
          </p:cNvPr>
          <p:cNvSpPr txBox="1"/>
          <p:nvPr/>
        </p:nvSpPr>
        <p:spPr>
          <a:xfrm>
            <a:off x="1695117" y="2279841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dirty="0">
                <a:effectLst/>
                <a:latin typeface="-apple-system"/>
              </a:rPr>
              <a:t>A) Pair-wise comparisons </a:t>
            </a:r>
            <a:r>
              <a:rPr lang="en-GB" b="0" i="0" dirty="0" err="1">
                <a:effectLst/>
                <a:latin typeface="-apple-system"/>
              </a:rPr>
              <a:t>contrats</a:t>
            </a:r>
            <a:r>
              <a:rPr lang="en-GB" b="0" i="0" dirty="0">
                <a:effectLst/>
                <a:latin typeface="-apple-system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68697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9354D-0F95-639C-7283-9DD01B26C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4890-A9C9-5611-CEAE-9D2952EB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234CE-0C66-097D-4D79-0D6000108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624818-D0B1-C74A-EAE7-6CC77FF6D5E6}"/>
              </a:ext>
            </a:extLst>
          </p:cNvPr>
          <p:cNvSpPr/>
          <p:nvPr/>
        </p:nvSpPr>
        <p:spPr>
          <a:xfrm>
            <a:off x="332873" y="2117558"/>
            <a:ext cx="11470106" cy="453590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A9FF47-5AF2-E7E3-E119-49392FE43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508528"/>
              </p:ext>
            </p:extLst>
          </p:nvPr>
        </p:nvGraphicFramePr>
        <p:xfrm>
          <a:off x="481263" y="2968138"/>
          <a:ext cx="11153273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950">
                  <a:extLst>
                    <a:ext uri="{9D8B030D-6E8A-4147-A177-3AD203B41FA5}">
                      <a16:colId xmlns:a16="http://schemas.microsoft.com/office/drawing/2014/main" val="3096202621"/>
                    </a:ext>
                  </a:extLst>
                </a:gridCol>
                <a:gridCol w="7507323">
                  <a:extLst>
                    <a:ext uri="{9D8B030D-6E8A-4147-A177-3AD203B41FA5}">
                      <a16:colId xmlns:a16="http://schemas.microsoft.com/office/drawing/2014/main" val="1807917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RU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dirty="0"/>
                        <a:t>Statistical contrast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181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b="0" i="0" u="none" dirty="0">
                          <a:effectLst/>
                        </a:rPr>
                        <a:t>RANKL effect on infection response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(t4h_STm_100 - t4h_mock_100) - (t4h_STm_0 - t4h_mock_0)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1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b="0" i="0" u="none" dirty="0">
                          <a:effectLst/>
                        </a:rPr>
                        <a:t>RANKL effect on infection response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(t24h_STm_100 - t24h_mock_100) - (t24h_STm_0 - t24h_mock_0)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20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u="none" dirty="0">
                          <a:effectLst/>
                        </a:rPr>
                        <a:t>RANKL time-dependent effect</a:t>
                      </a:r>
                      <a:endParaRPr lang="en-GB" sz="18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((t24h_STm_100 - t24h_mock_100) - (t24h_STm_0 - t24h_mock_0)) - ((t4h_STm_100 - t4h_mock_100) - (t4h_STm_0 - t4h_mock_0))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681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3D48C81-AC3E-1CE7-22CF-7C1EAA7EDE83}"/>
              </a:ext>
            </a:extLst>
          </p:cNvPr>
          <p:cNvSpPr txBox="1"/>
          <p:nvPr/>
        </p:nvSpPr>
        <p:spPr>
          <a:xfrm>
            <a:off x="1695117" y="2279841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dirty="0">
                <a:latin typeface="-apple-system"/>
              </a:rPr>
              <a:t>B</a:t>
            </a:r>
            <a:r>
              <a:rPr lang="en-GB" b="0" i="0" dirty="0">
                <a:effectLst/>
                <a:latin typeface="-apple-system"/>
              </a:rPr>
              <a:t>) Granular RANKL effects on infections </a:t>
            </a:r>
            <a:r>
              <a:rPr lang="en-GB" b="0" i="0" dirty="0" err="1">
                <a:effectLst/>
                <a:latin typeface="-apple-system"/>
              </a:rPr>
              <a:t>contrats</a:t>
            </a:r>
            <a:endParaRPr lang="en-GB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621772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4C5ED-9ECC-DB9E-7E78-A931D3DCE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C36C7-44A2-7B58-B218-A9305466E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Statistical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C8867-E1DD-3E14-2B73-AE79A699B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785101"/>
          </a:xfrm>
        </p:spPr>
        <p:txBody>
          <a:bodyPr>
            <a:noAutofit/>
          </a:bodyPr>
          <a:lstStyle/>
          <a:p>
            <a:r>
              <a:rPr lang="en-RU" sz="1400" dirty="0"/>
              <a:t>As described previously: </a:t>
            </a:r>
          </a:p>
          <a:p>
            <a:endParaRPr lang="en-RU" sz="1400" dirty="0"/>
          </a:p>
          <a:p>
            <a:pPr>
              <a:buAutoNum type="arabicPeriod"/>
            </a:pPr>
            <a:r>
              <a:rPr lang="en-GB" sz="1400" b="1" u="sng" dirty="0">
                <a:effectLst/>
              </a:rPr>
              <a:t>RANKL effect on infection response at 4h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 </a:t>
            </a:r>
            <a:r>
              <a:rPr lang="en-GB" sz="1400" b="0" dirty="0">
                <a:effectLst/>
              </a:rPr>
              <a:t>(t4h_STm_100 - t4h_mock_100) - (t4h_STm_0 - t4h_mock_0)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The infection response at 4h is the same regardless of RANKL pretreatment</a:t>
            </a:r>
            <a:endParaRPr lang="en-GB" sz="1400" b="0" dirty="0">
              <a:effectLst/>
            </a:endParaRPr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/>
              <a:t>How does RANKL pretreatment modify the early (4h) transcriptional response to infection?</a:t>
            </a:r>
            <a:endParaRPr lang="en-GB" sz="1400" b="0" dirty="0">
              <a:effectLst/>
            </a:endParaRPr>
          </a:p>
          <a:p>
            <a:pPr marL="0" indent="0">
              <a:buNone/>
            </a:pPr>
            <a:endParaRPr lang="en-RU" sz="1400" dirty="0"/>
          </a:p>
          <a:p>
            <a:pPr marL="0" indent="0">
              <a:buNone/>
            </a:pPr>
            <a:r>
              <a:rPr lang="en-RU" sz="1400" b="1" u="sng" dirty="0"/>
              <a:t>2. </a:t>
            </a:r>
            <a:r>
              <a:rPr lang="en-GB" sz="1400" b="1" u="sng" dirty="0">
                <a:effectLst/>
              </a:rPr>
              <a:t>RANKL effect on infection response at 24h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 </a:t>
            </a:r>
            <a:r>
              <a:rPr lang="en-GB" sz="1400" b="0" dirty="0">
                <a:effectLst/>
              </a:rPr>
              <a:t>(t24h_STm_100 - t24h_mock_100) - (t24h_STm_0 - t24h_mock_0)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The infection response at 24h is the same regardless of RANKL pretreatment</a:t>
            </a: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/>
              <a:t>How does RANKL pretreatment modify the late (24h) transcriptional response to infection?</a:t>
            </a:r>
            <a:endParaRPr lang="en-GB" sz="1400" dirty="0">
              <a:effectLst/>
            </a:endParaRPr>
          </a:p>
          <a:p>
            <a:pPr marL="0" indent="0">
              <a:buNone/>
            </a:pPr>
            <a:endParaRPr lang="en-RU" sz="1400" dirty="0"/>
          </a:p>
          <a:p>
            <a:pPr marL="0" indent="0">
              <a:buNone/>
            </a:pPr>
            <a:r>
              <a:rPr lang="en-RU" sz="1400" b="1" u="sng" dirty="0"/>
              <a:t>3. </a:t>
            </a:r>
            <a:r>
              <a:rPr lang="en-GB" sz="1400" b="1" u="sng" dirty="0">
                <a:effectLst/>
              </a:rPr>
              <a:t>RANKL time-dependent effect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</a:t>
            </a:r>
            <a:r>
              <a:rPr lang="en-GB" sz="1400" b="1" dirty="0"/>
              <a:t> </a:t>
            </a:r>
            <a:r>
              <a:rPr lang="en-GB" sz="1400" b="0" dirty="0">
                <a:effectLst/>
              </a:rPr>
              <a:t>((t24h_STm_100 - t24h_mock_100) - (t24h_STm_0 - t24h_mock_0)) - ((t4h_STm_100 - t4h_mock_100) - (t4h_STm_0 - t4h_mock_0))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RANKL's effect on infection response is consistent between early and late timepoints </a:t>
            </a: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>
                <a:effectLst/>
              </a:rPr>
              <a:t>How does RANKL's modulation of infection response change over time? </a:t>
            </a:r>
            <a:endParaRPr lang="en-GB" sz="1400" dirty="0"/>
          </a:p>
          <a:p>
            <a:pPr marL="0" indent="0">
              <a:buNone/>
            </a:pPr>
            <a:r>
              <a:rPr lang="en-GB" sz="1400" dirty="0">
                <a:effectLst/>
              </a:rPr>
              <a:t>The approach may be harder to interpret, because of more complex statistical modelling. </a:t>
            </a:r>
          </a:p>
          <a:p>
            <a:pPr marL="0" indent="0">
              <a:buNone/>
            </a:pPr>
            <a:endParaRPr lang="en-RU" sz="1400" dirty="0"/>
          </a:p>
        </p:txBody>
      </p:sp>
    </p:spTree>
    <p:extLst>
      <p:ext uri="{BB962C8B-B14F-4D97-AF65-F5344CB8AC3E}">
        <p14:creationId xmlns:p14="http://schemas.microsoft.com/office/powerpoint/2010/main" val="139158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031A9-8D06-E3E1-AD4C-905C35CCC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B86CF-9012-E886-C8DE-95E1069B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0946B-B7CB-4535-0FCB-FD30813DE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/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101684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710EC-C817-D6BA-9A9B-BB9615959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514F5-130C-66EE-4AFD-AE80ACC3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D69DF-84F6-3658-7824-605E63852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1340226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1447</Words>
  <Application>Microsoft Macintosh PowerPoint</Application>
  <PresentationFormat>Widescreen</PresentationFormat>
  <Paragraphs>182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-apple-system</vt:lpstr>
      <vt:lpstr>Aptos</vt:lpstr>
      <vt:lpstr>Aptos Display</vt:lpstr>
      <vt:lpstr>Arial</vt:lpstr>
      <vt:lpstr>Office Theme</vt:lpstr>
      <vt:lpstr>RANKL/STm infection in macrophages</vt:lpstr>
      <vt:lpstr>PowerPoint Presentation</vt:lpstr>
      <vt:lpstr>PowerPoint Presentation</vt:lpstr>
      <vt:lpstr>GSE terms pooling </vt:lpstr>
      <vt:lpstr>Systems modelling approach </vt:lpstr>
      <vt:lpstr>Systems modelling approach </vt:lpstr>
      <vt:lpstr>Statistical modelling approach </vt:lpstr>
      <vt:lpstr>Systems modelling approach </vt:lpstr>
      <vt:lpstr>Systems modelling approach </vt:lpstr>
      <vt:lpstr>Systems modelling approach </vt:lpstr>
      <vt:lpstr>Systems modelling approach </vt:lpstr>
      <vt:lpstr>Systems modelling approach </vt:lpstr>
      <vt:lpstr>Systems modelling approach </vt:lpstr>
      <vt:lpstr>Pooled GSE-terms: Hallmark</vt:lpstr>
      <vt:lpstr>Pooled GSE-terms: GO-BP</vt:lpstr>
      <vt:lpstr>Pooled GSE-terms: KEGG</vt:lpstr>
      <vt:lpstr>Pooled GSE-terms: REACTOME</vt:lpstr>
      <vt:lpstr>Differential Expression</vt:lpstr>
      <vt:lpstr>GSEA-granular RANKL contrasts: Hallmark</vt:lpstr>
      <vt:lpstr>GSEA-granular RANKL contrasts: REACTOME</vt:lpstr>
      <vt:lpstr>GSEA-granular RANKL contrasts: GO-BP</vt:lpstr>
      <vt:lpstr>GSEA-granular RANKL contrasts: KEGG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 Zhelonkin</dc:creator>
  <cp:lastModifiedBy>Anton Zhelonkin</cp:lastModifiedBy>
  <cp:revision>23</cp:revision>
  <dcterms:created xsi:type="dcterms:W3CDTF">2024-11-15T05:54:15Z</dcterms:created>
  <dcterms:modified xsi:type="dcterms:W3CDTF">2025-01-07T23:59:18Z</dcterms:modified>
</cp:coreProperties>
</file>

<file path=docProps/thumbnail.jpeg>
</file>